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60" r:id="rId8"/>
    <p:sldId id="257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63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BA3D2-DE69-46A7-81EF-15B79B9F3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A54B5D-AB88-461C-93FA-D9AF84F98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8D3042-1F4C-46E9-B9D4-54CE5886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7834-C8F2-46CF-B3C5-67E86429042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F9102E-56C4-4498-9F63-BF2615E0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5CA697-68A8-4BA7-A0EF-7FA5BB76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3E67-A8FF-4A4D-94A5-8B3332B8AC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20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A32DF-3316-4014-BD64-E86C261C1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22109F-DADC-495C-A86F-507F05C28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E3DCC0-5F41-4718-9D87-B463228D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7834-C8F2-46CF-B3C5-67E86429042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DA0AE8-60A1-4167-B2D4-6A2CB05F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D08B1F-ACFB-4CCE-A93A-16A1BB50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3E67-A8FF-4A4D-94A5-8B3332B8AC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83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2879E4-EF41-408A-AF7D-DE78A536D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6265B-EAAA-4738-AB26-A101BE02E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102EA-5632-4117-A86D-AE2BAB28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7834-C8F2-46CF-B3C5-67E86429042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51A1C4-AECE-413B-A08C-A10BDBAA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EEF1B-56B5-4FD9-961E-492F041B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3E67-A8FF-4A4D-94A5-8B3332B8AC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00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133EF-8C84-47EB-ADE4-727C43964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9B4A3F-22DB-40B3-B353-3AA7970E2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B03F1C-1EC8-4579-9DBF-AE05741B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7834-C8F2-46CF-B3C5-67E86429042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631F32-AC59-47B3-906B-5E9FE60E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5AEF0E-1D2B-4DAB-AAE3-552834D0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3E67-A8FF-4A4D-94A5-8B3332B8AC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36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A7DEE-E74D-46FA-A744-71BA889B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A4D558-5967-472D-9603-64E6A1867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F9C19A-0F1F-42B5-A365-53236D0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7834-C8F2-46CF-B3C5-67E86429042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F2996F-2564-4E09-8C5A-484D1E67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9AEA70-F7B8-4E6E-A101-7A8617DC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3E67-A8FF-4A4D-94A5-8B3332B8AC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72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65AE5-6380-46D8-8922-CFF4779A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73B6D-0C3F-4968-B37C-9947B225B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C27639-7FD3-4DFA-B856-34835693A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136161-0D45-4FB9-B089-3D48A79F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7834-C8F2-46CF-B3C5-67E86429042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60DB13-CBA4-422F-83E1-2ADE314E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6E6CD9-9B39-4868-BB0D-BF14E94A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3E67-A8FF-4A4D-94A5-8B3332B8AC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1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9D20D-5FF2-4596-AD69-74E89B58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271556-48EF-43F0-AB9A-1E104A4D1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789540-EBC9-4E93-8F20-66680700E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E3BE7F5-2AA3-49D3-B3F2-27706A963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29B2B5-82BD-4243-90EA-EECB77AD8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D70642-EB77-4BAA-9CA4-B2E86BB01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7834-C8F2-46CF-B3C5-67E86429042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27ED73A-EB54-4237-BB9C-A33D3389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224F13-1A6D-48D9-BA26-8E046B7D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3E67-A8FF-4A4D-94A5-8B3332B8AC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53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90813-0D9B-4574-A04A-F0F1DAEA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7995D1-4B0E-4872-B048-B959179E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7834-C8F2-46CF-B3C5-67E86429042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A6B3E2-C7BC-4970-BD04-1268C23E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99DFB1-E788-481F-A718-32DC5D80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3E67-A8FF-4A4D-94A5-8B3332B8AC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94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11F65DF-46F0-4FEB-A8DC-713A4BCC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7834-C8F2-46CF-B3C5-67E86429042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3CC4DA-8FCD-4821-A0DE-BD486F92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B88264-85ED-4D17-89B5-1ADC87A7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3E67-A8FF-4A4D-94A5-8B3332B8AC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6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0E21F-A6A5-4A93-8042-6B63E89E5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8231FC-ECE3-4B66-B2D6-232601533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ECB54D-146D-4C44-9A0A-F27863B32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33D2A1-DB4D-4090-A827-2E38E79A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7834-C8F2-46CF-B3C5-67E86429042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C66F2B-2135-4046-A807-85298440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E54A25-E1C5-4287-BC16-52602E93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3E67-A8FF-4A4D-94A5-8B3332B8AC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03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CF939F-A7F4-488E-8580-CF763C7C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3983B8-A541-49C7-9D49-076646A6E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9C31FE-DFB0-43B6-AA7B-ED04F686D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8471CB-887C-40F5-8D73-672E035F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7834-C8F2-46CF-B3C5-67E86429042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D45CCF-595E-4587-BF12-DB6411B6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5A9FAC-C1A7-427C-B1CE-1544CB4C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83E67-A8FF-4A4D-94A5-8B3332B8AC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60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E06231-2E0B-494C-B21F-7CB18921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BEA89D-1EAC-43F4-8439-59EF39484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78979E-1F9B-43E8-BCD3-7E6DB9128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C7834-C8F2-46CF-B3C5-67E86429042E}" type="datetimeFigureOut">
              <a:rPr lang="es-ES" smtClean="0"/>
              <a:t>08/12/2025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97A787-96D8-4E3A-9B4B-B886BCF4D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0BFBB-B356-4128-BE19-521548EBC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3E67-A8FF-4A4D-94A5-8B3332B8AC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22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Diagrama&#10;&#10;El contenido generado por IA puede ser incorrecto.">
            <a:extLst>
              <a:ext uri="{FF2B5EF4-FFF2-40B4-BE49-F238E27FC236}">
                <a16:creationId xmlns:a16="http://schemas.microsoft.com/office/drawing/2014/main" id="{28BB52D9-7ADE-666B-9AB4-C3B165685F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081C902-1589-44DA-8BDB-D1EC6A45A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ES" b="1">
                <a:solidFill>
                  <a:srgbClr val="FFFFFF"/>
                </a:solidFill>
              </a:rPr>
              <a:t>LAS MARCAS</a:t>
            </a:r>
          </a:p>
        </p:txBody>
      </p:sp>
    </p:spTree>
    <p:extLst>
      <p:ext uri="{BB962C8B-B14F-4D97-AF65-F5344CB8AC3E}">
        <p14:creationId xmlns:p14="http://schemas.microsoft.com/office/powerpoint/2010/main" val="3315466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Logo Colgate: la historia y el significado del logotipo, la marca y el  símbolo. | png, vector">
            <a:extLst>
              <a:ext uri="{FF2B5EF4-FFF2-40B4-BE49-F238E27FC236}">
                <a16:creationId xmlns:a16="http://schemas.microsoft.com/office/drawing/2014/main" id="{16511CC5-28A5-435E-BC3F-AE4865E13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32" y="512014"/>
            <a:ext cx="4762571" cy="268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Logo Oral B: la historia y el significado del logotipo, la marca y el  símbolo. | png, vector">
            <a:extLst>
              <a:ext uri="{FF2B5EF4-FFF2-40B4-BE49-F238E27FC236}">
                <a16:creationId xmlns:a16="http://schemas.microsoft.com/office/drawing/2014/main" id="{82ACD870-6ABB-4DBA-B0B8-48D5BA9D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90" y="577971"/>
            <a:ext cx="4544523" cy="255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Aquafresh Logo, history, meaning, symbol, PNG">
            <a:extLst>
              <a:ext uri="{FF2B5EF4-FFF2-40B4-BE49-F238E27FC236}">
                <a16:creationId xmlns:a16="http://schemas.microsoft.com/office/drawing/2014/main" id="{41DD2C02-3E6C-4F81-B035-3CE752801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655" y="2619554"/>
            <a:ext cx="4135568" cy="232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3CF9D38-A14B-4218-950C-B112E69FF0AF}"/>
              </a:ext>
            </a:extLst>
          </p:cNvPr>
          <p:cNvSpPr txBox="1"/>
          <p:nvPr/>
        </p:nvSpPr>
        <p:spPr>
          <a:xfrm>
            <a:off x="869236" y="5382924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</a:rPr>
              <a:t>MARCAS DE PASTA DE DIENTES</a:t>
            </a:r>
          </a:p>
        </p:txBody>
      </p:sp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39D0345E-5A57-E224-9DCF-5489BDAA2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0649" r="29323" b="11852"/>
          <a:stretch>
            <a:fillRect/>
          </a:stretch>
        </p:blipFill>
        <p:spPr>
          <a:xfrm>
            <a:off x="10698560" y="5289662"/>
            <a:ext cx="1264839" cy="1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9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Logo de Danone: la historia y el significado del logotipo, la marca y el  símbolo. | png, vector">
            <a:extLst>
              <a:ext uri="{FF2B5EF4-FFF2-40B4-BE49-F238E27FC236}">
                <a16:creationId xmlns:a16="http://schemas.microsoft.com/office/drawing/2014/main" id="{61109BB5-ECCA-4191-AC46-C030CDC9D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20" y="2104845"/>
            <a:ext cx="4479986" cy="251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Griego | ALPINA DE ECUADOR">
            <a:extLst>
              <a:ext uri="{FF2B5EF4-FFF2-40B4-BE49-F238E27FC236}">
                <a16:creationId xmlns:a16="http://schemas.microsoft.com/office/drawing/2014/main" id="{D98DF657-C4DF-4640-AFAC-5B274CA22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62"/>
          <a:stretch/>
        </p:blipFill>
        <p:spPr bwMode="auto">
          <a:xfrm>
            <a:off x="6294767" y="1052422"/>
            <a:ext cx="3757882" cy="150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8FAAC47-582E-4FBB-8F64-0172E595CA07}"/>
              </a:ext>
            </a:extLst>
          </p:cNvPr>
          <p:cNvSpPr txBox="1"/>
          <p:nvPr/>
        </p:nvSpPr>
        <p:spPr>
          <a:xfrm>
            <a:off x="869236" y="5382924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</a:rPr>
              <a:t>MARCAS DE YOGURT</a:t>
            </a:r>
          </a:p>
        </p:txBody>
      </p:sp>
      <p:pic>
        <p:nvPicPr>
          <p:cNvPr id="10252" name="Picture 12" descr="Yoplait lanza su propio Yogurt Helado - Marketing4Food">
            <a:extLst>
              <a:ext uri="{FF2B5EF4-FFF2-40B4-BE49-F238E27FC236}">
                <a16:creationId xmlns:a16="http://schemas.microsoft.com/office/drawing/2014/main" id="{8D29732F-CC99-477C-B738-EBBDBE3D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807" y="2643187"/>
            <a:ext cx="4078344" cy="219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AE46322B-617B-D664-E55E-CE99B3026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0649" r="29323" b="11852"/>
          <a:stretch>
            <a:fillRect/>
          </a:stretch>
        </p:blipFill>
        <p:spPr>
          <a:xfrm>
            <a:off x="10698560" y="5289662"/>
            <a:ext cx="1264839" cy="1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3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äagen-Dazs rediseña su imagen con la ayuda de artistas de todo el mundo —  Brandemia">
            <a:extLst>
              <a:ext uri="{FF2B5EF4-FFF2-40B4-BE49-F238E27FC236}">
                <a16:creationId xmlns:a16="http://schemas.microsoft.com/office/drawing/2014/main" id="{80DF80A9-B4AC-4F4F-9A87-1090174A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9" y="105807"/>
            <a:ext cx="4298503" cy="28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alippo | Logopedia | Fandom">
            <a:extLst>
              <a:ext uri="{FF2B5EF4-FFF2-40B4-BE49-F238E27FC236}">
                <a16:creationId xmlns:a16="http://schemas.microsoft.com/office/drawing/2014/main" id="{71A9DCAE-C699-47E4-B91F-3B55F805A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74" y="1405901"/>
            <a:ext cx="3654634" cy="188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Área Cliente - Nestlé Helados">
            <a:extLst>
              <a:ext uri="{FF2B5EF4-FFF2-40B4-BE49-F238E27FC236}">
                <a16:creationId xmlns:a16="http://schemas.microsoft.com/office/drawing/2014/main" id="{8A0BCF2A-BD7F-45C2-BDA4-9AEAA5B17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6" t="53078" b="2279"/>
          <a:stretch/>
        </p:blipFill>
        <p:spPr bwMode="auto">
          <a:xfrm>
            <a:off x="8609161" y="556491"/>
            <a:ext cx="2537424" cy="17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ornetto rediseña su marca — Brandemia">
            <a:extLst>
              <a:ext uri="{FF2B5EF4-FFF2-40B4-BE49-F238E27FC236}">
                <a16:creationId xmlns:a16="http://schemas.microsoft.com/office/drawing/2014/main" id="{FE3D0832-DCE9-4A91-B09C-349703E05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9" y="3286285"/>
            <a:ext cx="3803782" cy="27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F866051-CC49-4399-9B76-F6960ADDBA9B}"/>
              </a:ext>
            </a:extLst>
          </p:cNvPr>
          <p:cNvSpPr txBox="1"/>
          <p:nvPr/>
        </p:nvSpPr>
        <p:spPr>
          <a:xfrm>
            <a:off x="1219200" y="5342667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</a:rPr>
              <a:t>MARCAS DE HELADO</a:t>
            </a:r>
          </a:p>
        </p:txBody>
      </p:sp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617B9212-F928-9F72-7171-DBB31F89AF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0649" r="29323" b="11852"/>
          <a:stretch>
            <a:fillRect/>
          </a:stretch>
        </p:blipFill>
        <p:spPr>
          <a:xfrm>
            <a:off x="10698560" y="5289662"/>
            <a:ext cx="1264839" cy="1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7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arlboro - Wikipedia, la enciclopedia libre">
            <a:extLst>
              <a:ext uri="{FF2B5EF4-FFF2-40B4-BE49-F238E27FC236}">
                <a16:creationId xmlns:a16="http://schemas.microsoft.com/office/drawing/2014/main" id="{28FB1E5A-7394-4768-84EF-CD45041A0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23" y="355470"/>
            <a:ext cx="2657984" cy="264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nagrama adhesivo Logotipo Ducados, vector en varios tamaños">
            <a:extLst>
              <a:ext uri="{FF2B5EF4-FFF2-40B4-BE49-F238E27FC236}">
                <a16:creationId xmlns:a16="http://schemas.microsoft.com/office/drawing/2014/main" id="{D1B5F4C0-A9DF-4EB7-A99B-8D98D6BAA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t="31860" r="10802" b="39392"/>
          <a:stretch/>
        </p:blipFill>
        <p:spPr bwMode="auto">
          <a:xfrm>
            <a:off x="3379149" y="2668438"/>
            <a:ext cx="5022978" cy="18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Winston Logo Vector (.EPS) Free Download">
            <a:extLst>
              <a:ext uri="{FF2B5EF4-FFF2-40B4-BE49-F238E27FC236}">
                <a16:creationId xmlns:a16="http://schemas.microsoft.com/office/drawing/2014/main" id="{395A71B0-47D0-4684-8536-522AAC3FE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035" y="851139"/>
            <a:ext cx="4964578" cy="142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D88B5D2-E5BA-432E-9098-F6A71C8D1E2B}"/>
              </a:ext>
            </a:extLst>
          </p:cNvPr>
          <p:cNvSpPr txBox="1"/>
          <p:nvPr/>
        </p:nvSpPr>
        <p:spPr>
          <a:xfrm>
            <a:off x="1219200" y="5342667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</a:rPr>
              <a:t>MARCAS DE TABACO</a:t>
            </a:r>
          </a:p>
        </p:txBody>
      </p:sp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50AA327B-E733-6AE7-262D-7AF3E5F13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0649" r="29323" b="11852"/>
          <a:stretch>
            <a:fillRect/>
          </a:stretch>
        </p:blipFill>
        <p:spPr>
          <a:xfrm>
            <a:off x="10698560" y="5289662"/>
            <a:ext cx="1264839" cy="1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ogo de Nokia: la historia y el significado del logotipo, la marca y el  símbolo. | png, vector">
            <a:extLst>
              <a:ext uri="{FF2B5EF4-FFF2-40B4-BE49-F238E27FC236}">
                <a16:creationId xmlns:a16="http://schemas.microsoft.com/office/drawing/2014/main" id="{F30B1219-FDC0-4DD0-BD9D-78E448CFE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4133"/>
            <a:ext cx="5505809" cy="367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Logo iPhone: valor, história, png, vector">
            <a:extLst>
              <a:ext uri="{FF2B5EF4-FFF2-40B4-BE49-F238E27FC236}">
                <a16:creationId xmlns:a16="http://schemas.microsoft.com/office/drawing/2014/main" id="{70F801FB-58E1-4C9F-BB8F-47B1DBA37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84" y="1932757"/>
            <a:ext cx="2763657" cy="236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Logotipo | Identidad de la marca | Sobre Samsung | Samsung España">
            <a:extLst>
              <a:ext uri="{FF2B5EF4-FFF2-40B4-BE49-F238E27FC236}">
                <a16:creationId xmlns:a16="http://schemas.microsoft.com/office/drawing/2014/main" id="{6788068C-5C76-4106-AEE9-E01291B7F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68" y="2409069"/>
            <a:ext cx="4567687" cy="249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Logo Blackberry: la historia y el significado del logotipo, la marca y el  símbolo. | png, vector">
            <a:extLst>
              <a:ext uri="{FF2B5EF4-FFF2-40B4-BE49-F238E27FC236}">
                <a16:creationId xmlns:a16="http://schemas.microsoft.com/office/drawing/2014/main" id="{F5445027-C1D3-446D-8D11-BE39EE80F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4" b="36408"/>
          <a:stretch/>
        </p:blipFill>
        <p:spPr bwMode="auto">
          <a:xfrm>
            <a:off x="7375914" y="385312"/>
            <a:ext cx="4567687" cy="116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7DF2C33-92EE-4C5B-99A7-790EA3BE0AF9}"/>
              </a:ext>
            </a:extLst>
          </p:cNvPr>
          <p:cNvSpPr txBox="1"/>
          <p:nvPr/>
        </p:nvSpPr>
        <p:spPr>
          <a:xfrm>
            <a:off x="1219200" y="5342667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</a:rPr>
              <a:t>MARCAS DE MÓVIL</a:t>
            </a:r>
          </a:p>
        </p:txBody>
      </p:sp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4C8DEA43-30B7-B529-CF0E-D09BCFF2F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0649" r="29323" b="11852"/>
          <a:stretch>
            <a:fillRect/>
          </a:stretch>
        </p:blipFill>
        <p:spPr>
          <a:xfrm>
            <a:off x="10698560" y="5289662"/>
            <a:ext cx="1264839" cy="1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5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aribo Logo Beer Cmyk Large Logo Imágenes por Felice16 | Imágenes españoles  imágenes">
            <a:extLst>
              <a:ext uri="{FF2B5EF4-FFF2-40B4-BE49-F238E27FC236}">
                <a16:creationId xmlns:a16="http://schemas.microsoft.com/office/drawing/2014/main" id="{319A912A-1721-46A3-A9C9-724F1CA0E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86" y="346389"/>
            <a:ext cx="3978125" cy="174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hupa Chups ¿Quién diseñó el logo de esta marca?">
            <a:extLst>
              <a:ext uri="{FF2B5EF4-FFF2-40B4-BE49-F238E27FC236}">
                <a16:creationId xmlns:a16="http://schemas.microsoft.com/office/drawing/2014/main" id="{50B4D857-C740-48A7-823A-2107BF878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28" y="1542691"/>
            <a:ext cx="4572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Vidal Golosinas">
            <a:extLst>
              <a:ext uri="{FF2B5EF4-FFF2-40B4-BE49-F238E27FC236}">
                <a16:creationId xmlns:a16="http://schemas.microsoft.com/office/drawing/2014/main" id="{5A4E8990-D40B-4019-9603-D480235B2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78"/>
          <a:stretch/>
        </p:blipFill>
        <p:spPr bwMode="auto">
          <a:xfrm>
            <a:off x="8344275" y="451269"/>
            <a:ext cx="3174865" cy="95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id="{D0EFCDD8-22AF-4218-B279-DD031DABF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2" y="2364446"/>
            <a:ext cx="4158039" cy="21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5E8DC1E-C0D6-4F09-B847-FD3A3956B43E}"/>
              </a:ext>
            </a:extLst>
          </p:cNvPr>
          <p:cNvSpPr txBox="1"/>
          <p:nvPr/>
        </p:nvSpPr>
        <p:spPr>
          <a:xfrm>
            <a:off x="1219200" y="5342667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</a:rPr>
              <a:t>MARCAS DE GOLOSINAS</a:t>
            </a:r>
          </a:p>
        </p:txBody>
      </p:sp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F2298413-0086-7D07-9CA1-F7733BE5C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0649" r="29323" b="11852"/>
          <a:stretch>
            <a:fillRect/>
          </a:stretch>
        </p:blipFill>
        <p:spPr>
          <a:xfrm>
            <a:off x="10698560" y="5289662"/>
            <a:ext cx="1264839" cy="1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ogo Rexona: la historia y el significado del logotipo, la marca y el  símbolo. | png, vector">
            <a:extLst>
              <a:ext uri="{FF2B5EF4-FFF2-40B4-BE49-F238E27FC236}">
                <a16:creationId xmlns:a16="http://schemas.microsoft.com/office/drawing/2014/main" id="{CC4DA07E-045E-4158-99F2-52C503C1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8" y="362308"/>
            <a:ext cx="4156158" cy="235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Nivea rediseña su imagen corporativa — Brandemia">
            <a:extLst>
              <a:ext uri="{FF2B5EF4-FFF2-40B4-BE49-F238E27FC236}">
                <a16:creationId xmlns:a16="http://schemas.microsoft.com/office/drawing/2014/main" id="{4C4335D5-F787-4C07-9E91-EF4C0027D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548" y="245405"/>
            <a:ext cx="3223797" cy="235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Logo de Dove: la historia y el significado de logotipo, la marca y el  simbolo. | png, vector">
            <a:extLst>
              <a:ext uri="{FF2B5EF4-FFF2-40B4-BE49-F238E27FC236}">
                <a16:creationId xmlns:a16="http://schemas.microsoft.com/office/drawing/2014/main" id="{82D9D683-9F73-4343-A374-AA5223960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51" y="1210125"/>
            <a:ext cx="4909141" cy="27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Logo AXE: la historia y el significado del logotipo, la marca y el símbolo.  | png, vector">
            <a:extLst>
              <a:ext uri="{FF2B5EF4-FFF2-40B4-BE49-F238E27FC236}">
                <a16:creationId xmlns:a16="http://schemas.microsoft.com/office/drawing/2014/main" id="{5A08FF22-A7E6-4892-ABA3-C6E9313F0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50" y="3007294"/>
            <a:ext cx="25717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CF93E6D-2DA0-4D23-A4C4-18C7374819F7}"/>
              </a:ext>
            </a:extLst>
          </p:cNvPr>
          <p:cNvSpPr txBox="1"/>
          <p:nvPr/>
        </p:nvSpPr>
        <p:spPr>
          <a:xfrm>
            <a:off x="1219200" y="5342667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</a:rPr>
              <a:t>MARCAS DE DESODORANTE</a:t>
            </a:r>
          </a:p>
        </p:txBody>
      </p:sp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BC74427B-AB2C-4C9E-EAC9-42004D64E8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0649" r="29323" b="11852"/>
          <a:stretch>
            <a:fillRect/>
          </a:stretch>
        </p:blipFill>
        <p:spPr>
          <a:xfrm>
            <a:off x="10698560" y="5289662"/>
            <a:ext cx="1264839" cy="1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6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ogo Gillette: la historia y el significado del logotipo, la marca y el  símbolo. | png, vector">
            <a:extLst>
              <a:ext uri="{FF2B5EF4-FFF2-40B4-BE49-F238E27FC236}">
                <a16:creationId xmlns:a16="http://schemas.microsoft.com/office/drawing/2014/main" id="{28A35795-D600-4514-98E4-3CC8F697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52" y="155276"/>
            <a:ext cx="4661179" cy="264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Logo Braun: la historia y el significado del logotipo, la marca y el  símbolo. | png, vector">
            <a:extLst>
              <a:ext uri="{FF2B5EF4-FFF2-40B4-BE49-F238E27FC236}">
                <a16:creationId xmlns:a16="http://schemas.microsoft.com/office/drawing/2014/main" id="{D7DB285D-4F4E-432E-8306-742BA801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81" y="224287"/>
            <a:ext cx="4452508" cy="250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Proraso - Viquipèdia, l&amp;#39;enciclopèdia lliure">
            <a:extLst>
              <a:ext uri="{FF2B5EF4-FFF2-40B4-BE49-F238E27FC236}">
                <a16:creationId xmlns:a16="http://schemas.microsoft.com/office/drawing/2014/main" id="{9261B24F-43DA-4E1B-BCED-2B67911CF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76" y="2797834"/>
            <a:ext cx="3429939" cy="203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Сервисный центр RSTTomsk - Philips">
            <a:extLst>
              <a:ext uri="{FF2B5EF4-FFF2-40B4-BE49-F238E27FC236}">
                <a16:creationId xmlns:a16="http://schemas.microsoft.com/office/drawing/2014/main" id="{0EB1C5E7-8248-4933-A584-75788F9B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49" y="3131748"/>
            <a:ext cx="387667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4AA568A-F30D-4FA9-837A-9DEB20C8563B}"/>
              </a:ext>
            </a:extLst>
          </p:cNvPr>
          <p:cNvSpPr txBox="1"/>
          <p:nvPr/>
        </p:nvSpPr>
        <p:spPr>
          <a:xfrm>
            <a:off x="1219200" y="5342667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</a:rPr>
              <a:t>MARCAS DE PRODUCTOS DE AFEITAR</a:t>
            </a:r>
          </a:p>
        </p:txBody>
      </p:sp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94554B63-2EC0-F92A-8D89-9B0C35395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0649" r="29323" b="11852"/>
          <a:stretch>
            <a:fillRect/>
          </a:stretch>
        </p:blipFill>
        <p:spPr>
          <a:xfrm>
            <a:off x="10698560" y="5289662"/>
            <a:ext cx="1264839" cy="1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9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ogo de Toblerone: la historia y el significado del logotipo, la marca y el  símbolo. | png, vector">
            <a:extLst>
              <a:ext uri="{FF2B5EF4-FFF2-40B4-BE49-F238E27FC236}">
                <a16:creationId xmlns:a16="http://schemas.microsoft.com/office/drawing/2014/main" id="{A708D33A-6611-4AF7-9E64-DB51B30DE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7" b="31200"/>
          <a:stretch/>
        </p:blipFill>
        <p:spPr bwMode="auto">
          <a:xfrm>
            <a:off x="442823" y="649857"/>
            <a:ext cx="5710048" cy="119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Milka presenta un rediseño de su imagen y su packaging — Brandemia">
            <a:extLst>
              <a:ext uri="{FF2B5EF4-FFF2-40B4-BE49-F238E27FC236}">
                <a16:creationId xmlns:a16="http://schemas.microsoft.com/office/drawing/2014/main" id="{52C03735-5735-490A-B1F2-8AFE2CB1E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19099" r="7917" b="17504"/>
          <a:stretch/>
        </p:blipFill>
        <p:spPr bwMode="auto">
          <a:xfrm>
            <a:off x="517586" y="2028346"/>
            <a:ext cx="5750943" cy="298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hocolates Valor - Emprendedores.es">
            <a:extLst>
              <a:ext uri="{FF2B5EF4-FFF2-40B4-BE49-F238E27FC236}">
                <a16:creationId xmlns:a16="http://schemas.microsoft.com/office/drawing/2014/main" id="{74AF4F09-4EB7-4C14-8EDC-F511D7FA9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 t="10456" r="13974" b="16693"/>
          <a:stretch/>
        </p:blipFill>
        <p:spPr bwMode="auto">
          <a:xfrm>
            <a:off x="6728604" y="1245080"/>
            <a:ext cx="5095139" cy="292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158D8F7-E11E-4AF4-AFA5-F74566A25FA8}"/>
              </a:ext>
            </a:extLst>
          </p:cNvPr>
          <p:cNvSpPr txBox="1"/>
          <p:nvPr/>
        </p:nvSpPr>
        <p:spPr>
          <a:xfrm>
            <a:off x="1219200" y="5342667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</a:rPr>
              <a:t>MARCAS DE CHOCOLATE</a:t>
            </a:r>
          </a:p>
        </p:txBody>
      </p:sp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A85DAEEB-48BC-7DCD-2360-1FF2EBE6D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0649" r="29323" b="11852"/>
          <a:stretch>
            <a:fillRect/>
          </a:stretch>
        </p:blipFill>
        <p:spPr>
          <a:xfrm>
            <a:off x="10698560" y="5289662"/>
            <a:ext cx="1264839" cy="1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Penguin Random House compra a Santillana sus sellos no educativos -  Librópatas">
            <a:extLst>
              <a:ext uri="{FF2B5EF4-FFF2-40B4-BE49-F238E27FC236}">
                <a16:creationId xmlns:a16="http://schemas.microsoft.com/office/drawing/2014/main" id="{EFE5A2AA-95B5-4C6B-B5FE-7872C55DB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2" y="0"/>
            <a:ext cx="6222521" cy="248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Planeta libro | Catalogo de libros, Libros, Comprar libros">
            <a:extLst>
              <a:ext uri="{FF2B5EF4-FFF2-40B4-BE49-F238E27FC236}">
                <a16:creationId xmlns:a16="http://schemas.microsoft.com/office/drawing/2014/main" id="{7F243E25-2843-4F59-9649-2EDF2297B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58" y="871825"/>
            <a:ext cx="39433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anaya - Entrelibros">
            <a:extLst>
              <a:ext uri="{FF2B5EF4-FFF2-40B4-BE49-F238E27FC236}">
                <a16:creationId xmlns:a16="http://schemas.microsoft.com/office/drawing/2014/main" id="{1DF5FD5B-4CE8-49F9-B81B-2A0777ED4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15" y="2400570"/>
            <a:ext cx="47434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SALAMANDRA | Penguin Libros ES">
            <a:extLst>
              <a:ext uri="{FF2B5EF4-FFF2-40B4-BE49-F238E27FC236}">
                <a16:creationId xmlns:a16="http://schemas.microsoft.com/office/drawing/2014/main" id="{5AF69A70-56CF-457F-9263-F7647FE18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441" y="1457798"/>
            <a:ext cx="4654310" cy="465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9399E4C-49B7-4C8C-A7F9-AC71C5F71EA0}"/>
              </a:ext>
            </a:extLst>
          </p:cNvPr>
          <p:cNvSpPr txBox="1"/>
          <p:nvPr/>
        </p:nvSpPr>
        <p:spPr>
          <a:xfrm>
            <a:off x="1219200" y="5170139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</a:rPr>
              <a:t>MARCAS DE LIBROS</a:t>
            </a:r>
          </a:p>
        </p:txBody>
      </p:sp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77C47C8E-A722-B9A2-8C07-7E38A074B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0649" r="29323" b="11852"/>
          <a:stretch>
            <a:fillRect/>
          </a:stretch>
        </p:blipFill>
        <p:spPr>
          <a:xfrm>
            <a:off x="10698560" y="5289662"/>
            <a:ext cx="1264839" cy="1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9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AC04D2E-0063-443B-99B4-E0F0A0126418}"/>
              </a:ext>
            </a:extLst>
          </p:cNvPr>
          <p:cNvSpPr txBox="1"/>
          <p:nvPr/>
        </p:nvSpPr>
        <p:spPr>
          <a:xfrm>
            <a:off x="3057525" y="4857619"/>
            <a:ext cx="8499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</a:rPr>
              <a:t>MARCAS DE COCHES</a:t>
            </a:r>
          </a:p>
        </p:txBody>
      </p:sp>
      <p:pic>
        <p:nvPicPr>
          <p:cNvPr id="3082" name="Picture 10" descr="Audi Logo - LOGOS de MARCAS">
            <a:extLst>
              <a:ext uri="{FF2B5EF4-FFF2-40B4-BE49-F238E27FC236}">
                <a16:creationId xmlns:a16="http://schemas.microsoft.com/office/drawing/2014/main" id="{8F3E3B70-C98B-4709-8749-C97CDF59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9" y="771345"/>
            <a:ext cx="3387664" cy="189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Qué se esconde detrás de los nuevos logos de Peugeot y Renault?">
            <a:extLst>
              <a:ext uri="{FF2B5EF4-FFF2-40B4-BE49-F238E27FC236}">
                <a16:creationId xmlns:a16="http://schemas.microsoft.com/office/drawing/2014/main" id="{F539A09E-B00C-434C-B447-8BC871300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11" y="1507386"/>
            <a:ext cx="3780668" cy="21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Logo del Coche Toyota PNG transparente - StickPNG">
            <a:extLst>
              <a:ext uri="{FF2B5EF4-FFF2-40B4-BE49-F238E27FC236}">
                <a16:creationId xmlns:a16="http://schemas.microsoft.com/office/drawing/2014/main" id="{224F81F1-021A-450D-899F-C49D250ED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671" y="634944"/>
            <a:ext cx="4515200" cy="246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Escudo trasero con logotipo para Fiat Punto Evo, original : Amazon.es:  Coche y moto">
            <a:extLst>
              <a:ext uri="{FF2B5EF4-FFF2-40B4-BE49-F238E27FC236}">
                <a16:creationId xmlns:a16="http://schemas.microsoft.com/office/drawing/2014/main" id="{2B754672-E279-46BD-8527-CC629B2A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70" y="3727335"/>
            <a:ext cx="2488182" cy="24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D91C2049-4F17-D94A-B001-D18A4111B1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0649" r="29323" b="11852"/>
          <a:stretch>
            <a:fillRect/>
          </a:stretch>
        </p:blipFill>
        <p:spPr>
          <a:xfrm>
            <a:off x="10698560" y="5289662"/>
            <a:ext cx="1264839" cy="1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2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ogo de Yamaha: la historia y el significado del logotipo, la marca y el  símbolo. | png, vector">
            <a:extLst>
              <a:ext uri="{FF2B5EF4-FFF2-40B4-BE49-F238E27FC236}">
                <a16:creationId xmlns:a16="http://schemas.microsoft.com/office/drawing/2014/main" id="{5B8F77FB-81AD-4224-AD40-1B48C0ED9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2" y="102125"/>
            <a:ext cx="5559849" cy="26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Logo de KTM: la historia y el significado del logotipo, la marca y el  símbolo. | png, vector">
            <a:extLst>
              <a:ext uri="{FF2B5EF4-FFF2-40B4-BE49-F238E27FC236}">
                <a16:creationId xmlns:a16="http://schemas.microsoft.com/office/drawing/2014/main" id="{88B2DB59-0756-4C3E-91C2-07737B2D9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597" y="1178632"/>
            <a:ext cx="4855773" cy="273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Logo de Suzuki: la historia y el significado del logotipo, la marca y el  símbolo. | png, vector">
            <a:extLst>
              <a:ext uri="{FF2B5EF4-FFF2-40B4-BE49-F238E27FC236}">
                <a16:creationId xmlns:a16="http://schemas.microsoft.com/office/drawing/2014/main" id="{EC2EA32C-31E8-4E38-9BD4-8ADE3692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50" y="2655094"/>
            <a:ext cx="3590350" cy="202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F920CAE-3D91-4568-AAD4-EF6D64E8F43B}"/>
              </a:ext>
            </a:extLst>
          </p:cNvPr>
          <p:cNvSpPr txBox="1"/>
          <p:nvPr/>
        </p:nvSpPr>
        <p:spPr>
          <a:xfrm>
            <a:off x="1219200" y="5439001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</a:rPr>
              <a:t>MARCAS DE MOTOCICLETA</a:t>
            </a:r>
          </a:p>
        </p:txBody>
      </p:sp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8E270DA7-BEB7-DA5C-1B99-81BB202DC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0649" r="29323" b="11852"/>
          <a:stretch>
            <a:fillRect/>
          </a:stretch>
        </p:blipFill>
        <p:spPr>
          <a:xfrm>
            <a:off x="10698560" y="5289662"/>
            <a:ext cx="1264839" cy="1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2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Bosch - Distribuidor de Electrodomésticos y Herramientas">
            <a:extLst>
              <a:ext uri="{FF2B5EF4-FFF2-40B4-BE49-F238E27FC236}">
                <a16:creationId xmlns:a16="http://schemas.microsoft.com/office/drawing/2014/main" id="{2EED9EE7-051B-4072-9305-AC032D5D8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6" y="412203"/>
            <a:ext cx="4928559" cy="25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Balay - Biquipedia, a enciclopedia libre">
            <a:extLst>
              <a:ext uri="{FF2B5EF4-FFF2-40B4-BE49-F238E27FC236}">
                <a16:creationId xmlns:a16="http://schemas.microsoft.com/office/drawing/2014/main" id="{9083F6E3-B094-4467-B32F-C79F12C99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23" y="1317857"/>
            <a:ext cx="4816788" cy="162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>
            <a:extLst>
              <a:ext uri="{FF2B5EF4-FFF2-40B4-BE49-F238E27FC236}">
                <a16:creationId xmlns:a16="http://schemas.microsoft.com/office/drawing/2014/main" id="{BD41E717-BA02-4233-9C1F-33D23C2BC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85" y="2633037"/>
            <a:ext cx="4802038" cy="2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D876C89-45FD-4C40-A12F-5B1C1E453FC6}"/>
              </a:ext>
            </a:extLst>
          </p:cNvPr>
          <p:cNvSpPr txBox="1"/>
          <p:nvPr/>
        </p:nvSpPr>
        <p:spPr>
          <a:xfrm>
            <a:off x="1219200" y="5439001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</a:rPr>
              <a:t>MARCAS DE ELECTRODOMÉSTICOS</a:t>
            </a:r>
          </a:p>
        </p:txBody>
      </p:sp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BD24362F-6F9B-96E3-670B-DFD012B70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0649" r="29323" b="11852"/>
          <a:stretch>
            <a:fillRect/>
          </a:stretch>
        </p:blipFill>
        <p:spPr>
          <a:xfrm>
            <a:off x="10698560" y="5289662"/>
            <a:ext cx="1264839" cy="1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F71DD884-1834-4C16-8AE4-BF9F0206E91B}"/>
              </a:ext>
            </a:extLst>
          </p:cNvPr>
          <p:cNvSpPr txBox="1"/>
          <p:nvPr/>
        </p:nvSpPr>
        <p:spPr>
          <a:xfrm>
            <a:off x="1500996" y="5633596"/>
            <a:ext cx="8499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</a:rPr>
              <a:t>MARCAS DE REFRESCOS</a:t>
            </a:r>
          </a:p>
        </p:txBody>
      </p:sp>
      <p:pic>
        <p:nvPicPr>
          <p:cNvPr id="2060" name="Picture 12" descr="Evolución del logo de Coca-Cola | Coca-Cola Es">
            <a:extLst>
              <a:ext uri="{FF2B5EF4-FFF2-40B4-BE49-F238E27FC236}">
                <a16:creationId xmlns:a16="http://schemas.microsoft.com/office/drawing/2014/main" id="{02516240-7423-49D1-A6F0-D1A0CB551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2" y="662905"/>
            <a:ext cx="3782324" cy="155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ogo de Pepsi: la historia y el significado del logotipo, la marca y el  símbolo. | png, vector">
            <a:extLst>
              <a:ext uri="{FF2B5EF4-FFF2-40B4-BE49-F238E27FC236}">
                <a16:creationId xmlns:a16="http://schemas.microsoft.com/office/drawing/2014/main" id="{84BD648B-43D2-4036-BF41-B7035A41A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4" y="2482548"/>
            <a:ext cx="5601863" cy="315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Logo de Sprite: la historia y el significado del logotipo, la marca y el  símbolo. | png, vector">
            <a:extLst>
              <a:ext uri="{FF2B5EF4-FFF2-40B4-BE49-F238E27FC236}">
                <a16:creationId xmlns:a16="http://schemas.microsoft.com/office/drawing/2014/main" id="{27DF6FF3-5B46-462D-8075-8A0F04114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195" y="401186"/>
            <a:ext cx="3615792" cy="293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Fanta Logo - LOGOS de MARCAS">
            <a:extLst>
              <a:ext uri="{FF2B5EF4-FFF2-40B4-BE49-F238E27FC236}">
                <a16:creationId xmlns:a16="http://schemas.microsoft.com/office/drawing/2014/main" id="{B91EC865-E72C-4450-9D8E-C9AC8EFD6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870" y="620133"/>
            <a:ext cx="3150522" cy="176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logo-schweppes-ok - Altalingua">
            <a:extLst>
              <a:ext uri="{FF2B5EF4-FFF2-40B4-BE49-F238E27FC236}">
                <a16:creationId xmlns:a16="http://schemas.microsoft.com/office/drawing/2014/main" id="{14B1D169-111D-494B-A0FE-C77FD2E6A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66" y="2829643"/>
            <a:ext cx="4555149" cy="20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C708F6BA-47C3-A2CA-9D2F-65D963B20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0649" r="29323" b="11852"/>
          <a:stretch>
            <a:fillRect/>
          </a:stretch>
        </p:blipFill>
        <p:spPr>
          <a:xfrm>
            <a:off x="10698560" y="5289662"/>
            <a:ext cx="1264839" cy="1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Mercadona Alovera | Logotipo de tienda, Diseño de logotipos, Logotipos">
            <a:extLst>
              <a:ext uri="{FF2B5EF4-FFF2-40B4-BE49-F238E27FC236}">
                <a16:creationId xmlns:a16="http://schemas.microsoft.com/office/drawing/2014/main" id="{F6829D2B-0565-4791-A68A-17E00287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700" y="1030510"/>
            <a:ext cx="3135848" cy="356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F598E40-1E54-4EE1-B1F9-C8ECC60858A2}"/>
              </a:ext>
            </a:extLst>
          </p:cNvPr>
          <p:cNvSpPr txBox="1"/>
          <p:nvPr/>
        </p:nvSpPr>
        <p:spPr>
          <a:xfrm>
            <a:off x="1894565" y="5458276"/>
            <a:ext cx="8499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</a:rPr>
              <a:t>MARCAS DE SUPERMERCADOS</a:t>
            </a:r>
          </a:p>
        </p:txBody>
      </p:sp>
      <p:pic>
        <p:nvPicPr>
          <p:cNvPr id="4104" name="Picture 8" descr="Carrefour Logo - PNG y Vector">
            <a:extLst>
              <a:ext uri="{FF2B5EF4-FFF2-40B4-BE49-F238E27FC236}">
                <a16:creationId xmlns:a16="http://schemas.microsoft.com/office/drawing/2014/main" id="{27045884-33D6-447A-A9AD-9175D175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52" y="394733"/>
            <a:ext cx="3471464" cy="279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onsum abre un nuevo supermercado en Sant Fruitós de Bages">
            <a:extLst>
              <a:ext uri="{FF2B5EF4-FFF2-40B4-BE49-F238E27FC236}">
                <a16:creationId xmlns:a16="http://schemas.microsoft.com/office/drawing/2014/main" id="{80677561-CE29-455C-86EE-3CFE8795D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6" y="3773960"/>
            <a:ext cx="5860211" cy="15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Logo de Lidl: la historia y el significado del logotipo, la marca y el  símbolo. | png, vector">
            <a:extLst>
              <a:ext uri="{FF2B5EF4-FFF2-40B4-BE49-F238E27FC236}">
                <a16:creationId xmlns:a16="http://schemas.microsoft.com/office/drawing/2014/main" id="{B42C6328-0C27-4501-853A-FF6149B52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16" y="552815"/>
            <a:ext cx="4612257" cy="259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E351C7E8-892A-48C8-12FA-CC6A90925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0649" r="29323" b="11852"/>
          <a:stretch>
            <a:fillRect/>
          </a:stretch>
        </p:blipFill>
        <p:spPr>
          <a:xfrm>
            <a:off x="10698560" y="5289662"/>
            <a:ext cx="1264839" cy="1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4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91136B7-97BE-4E1E-90DE-FFF08B7F6395}"/>
              </a:ext>
            </a:extLst>
          </p:cNvPr>
          <p:cNvSpPr txBox="1"/>
          <p:nvPr/>
        </p:nvSpPr>
        <p:spPr>
          <a:xfrm>
            <a:off x="1500996" y="5633596"/>
            <a:ext cx="8499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</a:rPr>
              <a:t>MARCAS DE ROPA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EB2BC559-C521-49D0-AE06-17C3AFB55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9" y="454963"/>
            <a:ext cx="2467525" cy="307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ogo de Ralph Lauren: la historia y el significado del logotipo, la marca y  el símbolo. | png, vector">
            <a:extLst>
              <a:ext uri="{FF2B5EF4-FFF2-40B4-BE49-F238E27FC236}">
                <a16:creationId xmlns:a16="http://schemas.microsoft.com/office/drawing/2014/main" id="{4E6A6942-9498-47EF-BDFC-ADB0235C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22" y="-447500"/>
            <a:ext cx="5469147" cy="307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8 ideas de Logo de gucci | logo de gucci, fondo de pantalla chanel, fondos  de pantalla de iphone">
            <a:extLst>
              <a:ext uri="{FF2B5EF4-FFF2-40B4-BE49-F238E27FC236}">
                <a16:creationId xmlns:a16="http://schemas.microsoft.com/office/drawing/2014/main" id="{27923C64-5FFD-4B42-B675-3AB1BF6C2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383" y="2242572"/>
            <a:ext cx="3325227" cy="212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Logo de Prada: la historia y el significado del logotipo, la marca y el  símbolo. | png, vector">
            <a:extLst>
              <a:ext uri="{FF2B5EF4-FFF2-40B4-BE49-F238E27FC236}">
                <a16:creationId xmlns:a16="http://schemas.microsoft.com/office/drawing/2014/main" id="{041DF86A-307F-4BEA-A9B7-B2F97DF7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49" y="2387030"/>
            <a:ext cx="5059586" cy="316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E0E16D2D-AE6E-FBFB-2F52-B7E029F9E0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0649" r="29323" b="11852"/>
          <a:stretch>
            <a:fillRect/>
          </a:stretch>
        </p:blipFill>
        <p:spPr>
          <a:xfrm>
            <a:off x="10698560" y="5289662"/>
            <a:ext cx="1264839" cy="1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1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ezoya | Distribuciones Jacarilla">
            <a:extLst>
              <a:ext uri="{FF2B5EF4-FFF2-40B4-BE49-F238E27FC236}">
                <a16:creationId xmlns:a16="http://schemas.microsoft.com/office/drawing/2014/main" id="{735C46A5-505B-4E33-AEC0-E915C21F7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8" y="443093"/>
            <a:ext cx="47244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go-cabreiroa-1 - Concert Music Festival">
            <a:extLst>
              <a:ext uri="{FF2B5EF4-FFF2-40B4-BE49-F238E27FC236}">
                <a16:creationId xmlns:a16="http://schemas.microsoft.com/office/drawing/2014/main" id="{37B52ED5-29C2-4FF8-B192-ADAFAB256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4"/>
          <a:stretch/>
        </p:blipFill>
        <p:spPr bwMode="auto">
          <a:xfrm>
            <a:off x="4928557" y="341552"/>
            <a:ext cx="5517148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anjarón logo sin fondo - Mecenazgo UGR">
            <a:extLst>
              <a:ext uri="{FF2B5EF4-FFF2-40B4-BE49-F238E27FC236}">
                <a16:creationId xmlns:a16="http://schemas.microsoft.com/office/drawing/2014/main" id="{ABD1CF49-0B20-46C2-A95B-8AB77EBDC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22" y="2153405"/>
            <a:ext cx="4990583" cy="269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nformación Font Vella en Casa">
            <a:extLst>
              <a:ext uri="{FF2B5EF4-FFF2-40B4-BE49-F238E27FC236}">
                <a16:creationId xmlns:a16="http://schemas.microsoft.com/office/drawing/2014/main" id="{7461B1E4-99CD-4AC9-B59F-8CABEB534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47" y="2368222"/>
            <a:ext cx="3674784" cy="279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6F79D3-7235-4A8A-84E4-A6C4BC7FB7F5}"/>
              </a:ext>
            </a:extLst>
          </p:cNvPr>
          <p:cNvSpPr txBox="1"/>
          <p:nvPr/>
        </p:nvSpPr>
        <p:spPr>
          <a:xfrm>
            <a:off x="1500996" y="5633596"/>
            <a:ext cx="8499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</a:rPr>
              <a:t>MARCAS DE AGUA EMBOTELLADA </a:t>
            </a:r>
          </a:p>
        </p:txBody>
      </p:sp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5C143D4B-8CD2-998C-A9D3-BB66A69EB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0649" r="29323" b="11852"/>
          <a:stretch>
            <a:fillRect/>
          </a:stretch>
        </p:blipFill>
        <p:spPr>
          <a:xfrm>
            <a:off x="10698560" y="5289662"/>
            <a:ext cx="1264839" cy="1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4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airy Logo by Rob Clarke on Dribbble">
            <a:extLst>
              <a:ext uri="{FF2B5EF4-FFF2-40B4-BE49-F238E27FC236}">
                <a16:creationId xmlns:a16="http://schemas.microsoft.com/office/drawing/2014/main" id="{A29B19E3-8F6A-4F92-B9AD-4C3E6E555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 t="13166" r="24362" b="33417"/>
          <a:stretch/>
        </p:blipFill>
        <p:spPr bwMode="auto">
          <a:xfrm>
            <a:off x="594487" y="1275092"/>
            <a:ext cx="3645488" cy="277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ON LIMPIO limpiador baño 1,3L">
            <a:extLst>
              <a:ext uri="{FF2B5EF4-FFF2-40B4-BE49-F238E27FC236}">
                <a16:creationId xmlns:a16="http://schemas.microsoft.com/office/drawing/2014/main" id="{6D63F524-6E03-443D-96A8-EEC0AB3E6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04" y="1554377"/>
            <a:ext cx="38481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KH7 Sport – KH7 con el deporte">
            <a:extLst>
              <a:ext uri="{FF2B5EF4-FFF2-40B4-BE49-F238E27FC236}">
                <a16:creationId xmlns:a16="http://schemas.microsoft.com/office/drawing/2014/main" id="{BF5740C4-78F7-4B85-B973-4E22361CE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461" y="907032"/>
            <a:ext cx="2468283" cy="12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5F604D0-CB56-486F-84E7-36CEADB041F0}"/>
              </a:ext>
            </a:extLst>
          </p:cNvPr>
          <p:cNvSpPr txBox="1"/>
          <p:nvPr/>
        </p:nvSpPr>
        <p:spPr>
          <a:xfrm>
            <a:off x="1443486" y="5449566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</a:rPr>
              <a:t>MARCAS DE PRODUCTOS DE LIMPIEZA </a:t>
            </a:r>
          </a:p>
        </p:txBody>
      </p:sp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06091AAE-0505-2792-1816-2A7CC1C02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0649" r="29323" b="11852"/>
          <a:stretch>
            <a:fillRect/>
          </a:stretch>
        </p:blipFill>
        <p:spPr>
          <a:xfrm>
            <a:off x="10698560" y="5289662"/>
            <a:ext cx="1264839" cy="1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mstel Logo - LOGOS de MARCAS">
            <a:extLst>
              <a:ext uri="{FF2B5EF4-FFF2-40B4-BE49-F238E27FC236}">
                <a16:creationId xmlns:a16="http://schemas.microsoft.com/office/drawing/2014/main" id="{84F09CE8-7ED4-4ACE-968D-EE4BA2365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" y="554448"/>
            <a:ext cx="3234547" cy="181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entro de Documentación Publicitaria">
            <a:extLst>
              <a:ext uri="{FF2B5EF4-FFF2-40B4-BE49-F238E27FC236}">
                <a16:creationId xmlns:a16="http://schemas.microsoft.com/office/drawing/2014/main" id="{DDCCE065-3BEC-48A7-9CB2-3B5BD3AE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482" y="1439173"/>
            <a:ext cx="2892005" cy="289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ogo de Heineken: la historia y el significado del logotipo, la marca y el  símbolo. | png, vector">
            <a:extLst>
              <a:ext uri="{FF2B5EF4-FFF2-40B4-BE49-F238E27FC236}">
                <a16:creationId xmlns:a16="http://schemas.microsoft.com/office/drawing/2014/main" id="{6DC63D00-6709-466D-96B5-9EC5F9183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05" y="97406"/>
            <a:ext cx="4770727" cy="268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Por qué Estrella Galicia ha retirado la campaña #MaestroCerveceroEG -  Estrella Galicia">
            <a:extLst>
              <a:ext uri="{FF2B5EF4-FFF2-40B4-BE49-F238E27FC236}">
                <a16:creationId xmlns:a16="http://schemas.microsoft.com/office/drawing/2014/main" id="{691DEF91-FEBF-479C-ACCE-77BC03BF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5611"/>
            <a:ext cx="4597858" cy="23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9E719E5-10C6-465A-8DE0-63C2662A39E2}"/>
              </a:ext>
            </a:extLst>
          </p:cNvPr>
          <p:cNvSpPr txBox="1"/>
          <p:nvPr/>
        </p:nvSpPr>
        <p:spPr>
          <a:xfrm>
            <a:off x="2298929" y="5244901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</a:rPr>
              <a:t>MARCAS DE CERVEZA</a:t>
            </a:r>
          </a:p>
        </p:txBody>
      </p:sp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9A4FAD60-BFCD-42EA-F99E-DDF1AFC89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0649" r="29323" b="11852"/>
          <a:stretch>
            <a:fillRect/>
          </a:stretch>
        </p:blipFill>
        <p:spPr>
          <a:xfrm>
            <a:off x="10698560" y="5289662"/>
            <a:ext cx="1264839" cy="1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3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71157A5-AAC8-4A00-9E42-D6D507926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0" y="333554"/>
            <a:ext cx="3218518" cy="217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ogo de Puma: la historia y el significado del logotipo, la marca y el  símbolo. | png, vector">
            <a:extLst>
              <a:ext uri="{FF2B5EF4-FFF2-40B4-BE49-F238E27FC236}">
                <a16:creationId xmlns:a16="http://schemas.microsoft.com/office/drawing/2014/main" id="{6B06213D-73DC-4CD1-B769-65EEFDFAE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675" y="287547"/>
            <a:ext cx="4386055" cy="246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20% de descuento en productos sin rebaja en Nike » Michollo.com">
            <a:extLst>
              <a:ext uri="{FF2B5EF4-FFF2-40B4-BE49-F238E27FC236}">
                <a16:creationId xmlns:a16="http://schemas.microsoft.com/office/drawing/2014/main" id="{8B1AB658-B805-4150-B57C-482BFD9D9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28" y="2235679"/>
            <a:ext cx="3255665" cy="238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3739F52-74F7-4E53-A213-2C93BC015594}"/>
              </a:ext>
            </a:extLst>
          </p:cNvPr>
          <p:cNvSpPr txBox="1"/>
          <p:nvPr/>
        </p:nvSpPr>
        <p:spPr>
          <a:xfrm>
            <a:off x="869236" y="5382924"/>
            <a:ext cx="975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accent1"/>
                </a:solidFill>
              </a:rPr>
              <a:t>MARCAS DE ZAPATILLAS DE DEPORTE</a:t>
            </a:r>
          </a:p>
        </p:txBody>
      </p:sp>
      <p:pic>
        <p:nvPicPr>
          <p:cNvPr id="2" name="Imagen 1" descr="Diagrama&#10;&#10;El contenido generado por IA puede ser incorrecto.">
            <a:extLst>
              <a:ext uri="{FF2B5EF4-FFF2-40B4-BE49-F238E27FC236}">
                <a16:creationId xmlns:a16="http://schemas.microsoft.com/office/drawing/2014/main" id="{7F103EB2-2C2D-47DE-6768-C0DCEAEC7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0649" r="29323" b="11852"/>
          <a:stretch>
            <a:fillRect/>
          </a:stretch>
        </p:blipFill>
        <p:spPr>
          <a:xfrm>
            <a:off x="10698560" y="5289662"/>
            <a:ext cx="1264839" cy="13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278969FE96F1E48972B4163958FDF9F" ma:contentTypeVersion="12" ma:contentTypeDescription="Crear nuevo documento." ma:contentTypeScope="" ma:versionID="e4780e673512efcb3cb1992930818c97">
  <xsd:schema xmlns:xsd="http://www.w3.org/2001/XMLSchema" xmlns:xs="http://www.w3.org/2001/XMLSchema" xmlns:p="http://schemas.microsoft.com/office/2006/metadata/properties" xmlns:ns3="64942bcf-6256-47fd-82c1-87a2411ecf57" xmlns:ns4="8cb2c3a5-761d-46ca-a7cd-cbb0cc648a24" targetNamespace="http://schemas.microsoft.com/office/2006/metadata/properties" ma:root="true" ma:fieldsID="8e43d23ceea34bd5b8d5f1b498ab9140" ns3:_="" ns4:_="">
    <xsd:import namespace="64942bcf-6256-47fd-82c1-87a2411ecf57"/>
    <xsd:import namespace="8cb2c3a5-761d-46ca-a7cd-cbb0cc648a2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2bcf-6256-47fd-82c1-87a2411ecf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2c3a5-761d-46ca-a7cd-cbb0cc648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13618F-EEDF-4BF4-BB32-968341C3B88F}">
  <ds:schemaRefs>
    <ds:schemaRef ds:uri="http://purl.org/dc/elements/1.1/"/>
    <ds:schemaRef ds:uri="http://schemas.microsoft.com/office/2006/documentManagement/types"/>
    <ds:schemaRef ds:uri="8cb2c3a5-761d-46ca-a7cd-cbb0cc648a24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64942bcf-6256-47fd-82c1-87a2411ecf5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688D833-C03E-4FE9-89D0-F6E71A22AB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46078F-4407-4C67-AC05-191A5A6928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942bcf-6256-47fd-82c1-87a2411ecf57"/>
    <ds:schemaRef ds:uri="8cb2c3a5-761d-46ca-a7cd-cbb0cc648a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3701</TotalTime>
  <Words>71</Words>
  <Application>Microsoft Office PowerPoint</Application>
  <PresentationFormat>Panorámica</PresentationFormat>
  <Paragraphs>21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LAS MARCAS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</dc:creator>
  <cp:lastModifiedBy>Universidad</cp:lastModifiedBy>
  <cp:revision>4</cp:revision>
  <dcterms:created xsi:type="dcterms:W3CDTF">2021-11-10T20:25:30Z</dcterms:created>
  <dcterms:modified xsi:type="dcterms:W3CDTF">2025-12-08T20:32:12Z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0x0101007278969FE96F1E48972B4163958FDF9F</vt:lpwstr>
  </property>
</Properties>
</file>